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42808525" cy="30279975"/>
  <p:notesSz cx="7099300" cy="10234613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78">
          <p15:clr>
            <a:srgbClr val="A4A3A4"/>
          </p15:clr>
        </p15:guide>
        <p15:guide id="2" orient="horz" pos="18586">
          <p15:clr>
            <a:srgbClr val="A4A3A4"/>
          </p15:clr>
        </p15:guide>
        <p15:guide id="3" orient="horz" pos="17074">
          <p15:clr>
            <a:srgbClr val="A4A3A4"/>
          </p15:clr>
        </p15:guide>
        <p15:guide id="4" pos="745">
          <p15:clr>
            <a:srgbClr val="A4A3A4"/>
          </p15:clr>
        </p15:guide>
        <p15:guide id="5" pos="19961">
          <p15:clr>
            <a:srgbClr val="A4A3A4"/>
          </p15:clr>
        </p15:guide>
        <p15:guide id="6" pos="26361">
          <p15:clr>
            <a:srgbClr val="A4A3A4"/>
          </p15:clr>
        </p15:guide>
        <p15:guide id="7" pos="13513">
          <p15:clr>
            <a:srgbClr val="A4A3A4"/>
          </p15:clr>
        </p15:guide>
        <p15:guide id="8" pos="70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332B"/>
    <a:srgbClr val="0054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942D36-4824-490C-BE37-0FF0AB01DAA1}" v="4" dt="2019-04-25T09:12:05.628"/>
    <p1510:client id="{7FFFDC66-FCDE-4C80-96CC-A61E90E49937}" v="18" dt="2019-04-25T09:13:45.109"/>
    <p1510:client id="{6A6E5908-0B0E-47E3-9EE7-FBA22C618553}" v="3" dt="2019-04-24T14:57:41.0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 snapToObjects="1">
      <p:cViewPr varScale="1">
        <p:scale>
          <a:sx n="27" d="100"/>
          <a:sy n="27" d="100"/>
        </p:scale>
        <p:origin x="1280" y="272"/>
      </p:cViewPr>
      <p:guideLst>
        <p:guide orient="horz" pos="2778"/>
        <p:guide orient="horz" pos="18586"/>
        <p:guide orient="horz" pos="17074"/>
        <p:guide pos="745"/>
        <p:guide pos="19961"/>
        <p:guide pos="26361"/>
        <p:guide pos="13513"/>
        <p:guide pos="702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464" cy="51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6" tIns="49518" rIns="99036" bIns="49518" numCol="1" anchor="t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324" y="0"/>
            <a:ext cx="3076464" cy="51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6" tIns="49518" rIns="99036" bIns="49518" numCol="1" anchor="t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38200" y="768350"/>
            <a:ext cx="5422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779" y="4861365"/>
            <a:ext cx="5679742" cy="4605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6" tIns="49518" rIns="99036" bIns="495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  <a:p>
            <a:pPr lvl="3"/>
            <a:r>
              <a:rPr lang="nb-NO" noProof="0"/>
              <a:t>Fjerde nivå</a:t>
            </a:r>
          </a:p>
          <a:p>
            <a:pPr lvl="4"/>
            <a:r>
              <a:rPr lang="nb-NO" noProof="0"/>
              <a:t>Femte nivå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94"/>
            <a:ext cx="3076464" cy="511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6" tIns="49518" rIns="99036" bIns="49518" numCol="1" anchor="b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324" y="9721194"/>
            <a:ext cx="3076464" cy="511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6" tIns="49518" rIns="99036" bIns="49518" numCol="1" anchor="b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fld id="{6131AE1E-E725-4449-B03D-B7F1AD5A21EF}" type="slidenum">
              <a:rPr lang="nb-NO"/>
              <a:pPr>
                <a:defRPr/>
              </a:pPr>
              <a:t>‹Nr.›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59104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800">
                <a:solidFill>
                  <a:schemeClr val="tx1"/>
                </a:solidFill>
                <a:latin typeface="Arial" charset="0"/>
              </a:defRPr>
            </a:lvl1pPr>
            <a:lvl2pPr marL="178457" indent="-68637" eaLnBrk="0" hangingPunct="0">
              <a:defRPr sz="800">
                <a:solidFill>
                  <a:schemeClr val="tx1"/>
                </a:solidFill>
                <a:latin typeface="Arial" charset="0"/>
              </a:defRPr>
            </a:lvl2pPr>
            <a:lvl3pPr marL="274549" indent="-54910" eaLnBrk="0" hangingPunct="0">
              <a:defRPr sz="800">
                <a:solidFill>
                  <a:schemeClr val="tx1"/>
                </a:solidFill>
                <a:latin typeface="Arial" charset="0"/>
              </a:defRPr>
            </a:lvl3pPr>
            <a:lvl4pPr marL="384368" indent="-54910" eaLnBrk="0" hangingPunct="0">
              <a:defRPr sz="800">
                <a:solidFill>
                  <a:schemeClr val="tx1"/>
                </a:solidFill>
                <a:latin typeface="Arial" charset="0"/>
              </a:defRPr>
            </a:lvl4pPr>
            <a:lvl5pPr marL="494187" indent="-54910" eaLnBrk="0" hangingPunct="0">
              <a:defRPr sz="800">
                <a:solidFill>
                  <a:schemeClr val="tx1"/>
                </a:solidFill>
                <a:latin typeface="Arial" charset="0"/>
              </a:defRPr>
            </a:lvl5pPr>
            <a:lvl6pPr marL="604007" indent="-5491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713826" indent="-5491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823646" indent="-5491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933465" indent="-5491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C788E0A-2390-493D-B96C-E13D0340CC64}" type="slidenum">
              <a:rPr lang="nb-NO" altLang="nb-NO" sz="1300"/>
              <a:pPr eaLnBrk="1" hangingPunct="1"/>
              <a:t>1</a:t>
            </a:fld>
            <a:endParaRPr lang="nb-NO" altLang="nb-NO" sz="13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GB" altLang="nb-NO" sz="9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2262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139950" y="1212850"/>
            <a:ext cx="38528625" cy="5046663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139950" y="7065963"/>
            <a:ext cx="38528625" cy="199834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48837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3"/>
          <p:cNvSpPr>
            <a:spLocks/>
          </p:cNvSpPr>
          <p:nvPr/>
        </p:nvSpPr>
        <p:spPr bwMode="auto">
          <a:xfrm>
            <a:off x="6780" y="6047625"/>
            <a:ext cx="42840000" cy="21204000"/>
          </a:xfrm>
          <a:custGeom>
            <a:avLst/>
            <a:gdLst>
              <a:gd name="T0" fmla="*/ 0 w 31660"/>
              <a:gd name="T1" fmla="*/ 4141 h 4141"/>
              <a:gd name="T2" fmla="*/ 31660 w 31660"/>
              <a:gd name="T3" fmla="*/ 4141 h 4141"/>
              <a:gd name="T4" fmla="*/ 31660 w 31660"/>
              <a:gd name="T5" fmla="*/ 0 h 4141"/>
              <a:gd name="T6" fmla="*/ 0 w 31660"/>
              <a:gd name="T7" fmla="*/ 0 h 4141"/>
              <a:gd name="T8" fmla="*/ 0 w 31660"/>
              <a:gd name="T9" fmla="*/ 4141 h 4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660" h="4141">
                <a:moveTo>
                  <a:pt x="0" y="4141"/>
                </a:moveTo>
                <a:lnTo>
                  <a:pt x="31660" y="4141"/>
                </a:lnTo>
                <a:lnTo>
                  <a:pt x="31660" y="0"/>
                </a:lnTo>
                <a:lnTo>
                  <a:pt x="0" y="0"/>
                </a:lnTo>
                <a:lnTo>
                  <a:pt x="0" y="4141"/>
                </a:lnTo>
              </a:path>
            </a:pathLst>
          </a:custGeom>
          <a:solidFill>
            <a:schemeClr val="bg2">
              <a:lumMod val="20000"/>
              <a:lumOff val="8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pic>
        <p:nvPicPr>
          <p:cNvPr id="1026" name="Picture 19" descr="UiBlogo_Eng_gray_h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01922" y="27532726"/>
            <a:ext cx="9907651" cy="244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reeform 3"/>
          <p:cNvSpPr>
            <a:spLocks/>
          </p:cNvSpPr>
          <p:nvPr/>
        </p:nvSpPr>
        <p:spPr bwMode="auto">
          <a:xfrm>
            <a:off x="0" y="-1"/>
            <a:ext cx="42840000" cy="5634931"/>
          </a:xfrm>
          <a:custGeom>
            <a:avLst/>
            <a:gdLst>
              <a:gd name="T0" fmla="*/ 0 w 31660"/>
              <a:gd name="T1" fmla="*/ 4141 h 4141"/>
              <a:gd name="T2" fmla="*/ 31660 w 31660"/>
              <a:gd name="T3" fmla="*/ 4141 h 4141"/>
              <a:gd name="T4" fmla="*/ 31660 w 31660"/>
              <a:gd name="T5" fmla="*/ 0 h 4141"/>
              <a:gd name="T6" fmla="*/ 0 w 31660"/>
              <a:gd name="T7" fmla="*/ 0 h 4141"/>
              <a:gd name="T8" fmla="*/ 0 w 31660"/>
              <a:gd name="T9" fmla="*/ 4141 h 4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660" h="4141">
                <a:moveTo>
                  <a:pt x="0" y="4141"/>
                </a:moveTo>
                <a:lnTo>
                  <a:pt x="31660" y="4141"/>
                </a:lnTo>
                <a:lnTo>
                  <a:pt x="31660" y="0"/>
                </a:lnTo>
                <a:lnTo>
                  <a:pt x="0" y="0"/>
                </a:lnTo>
                <a:lnTo>
                  <a:pt x="0" y="4141"/>
                </a:lnTo>
              </a:path>
            </a:pathLst>
          </a:custGeom>
          <a:solidFill>
            <a:srgbClr val="E8574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pic>
        <p:nvPicPr>
          <p:cNvPr id="18" name="Bilde 1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30322" y="5782128"/>
            <a:ext cx="13705881" cy="12039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0" r:id="rId2"/>
  </p:sldLayoutIdLst>
  <p:txStyles>
    <p:titleStyle>
      <a:lvl1pPr algn="ctr" defTabSz="8361363" rtl="0" eaLnBrk="0" fontAlgn="base" hangingPunct="0">
        <a:spcBef>
          <a:spcPct val="0"/>
        </a:spcBef>
        <a:spcAft>
          <a:spcPct val="0"/>
        </a:spcAft>
        <a:defRPr sz="40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361363" rtl="0" eaLnBrk="0" fontAlgn="base" hangingPunct="0">
        <a:spcBef>
          <a:spcPct val="0"/>
        </a:spcBef>
        <a:spcAft>
          <a:spcPct val="0"/>
        </a:spcAft>
        <a:defRPr sz="40200">
          <a:solidFill>
            <a:schemeClr val="tx2"/>
          </a:solidFill>
          <a:latin typeface="Arial" charset="0"/>
        </a:defRPr>
      </a:lvl2pPr>
      <a:lvl3pPr algn="ctr" defTabSz="8361363" rtl="0" eaLnBrk="0" fontAlgn="base" hangingPunct="0">
        <a:spcBef>
          <a:spcPct val="0"/>
        </a:spcBef>
        <a:spcAft>
          <a:spcPct val="0"/>
        </a:spcAft>
        <a:defRPr sz="40200">
          <a:solidFill>
            <a:schemeClr val="tx2"/>
          </a:solidFill>
          <a:latin typeface="Arial" charset="0"/>
        </a:defRPr>
      </a:lvl3pPr>
      <a:lvl4pPr algn="ctr" defTabSz="8361363" rtl="0" eaLnBrk="0" fontAlgn="base" hangingPunct="0">
        <a:spcBef>
          <a:spcPct val="0"/>
        </a:spcBef>
        <a:spcAft>
          <a:spcPct val="0"/>
        </a:spcAft>
        <a:defRPr sz="40200">
          <a:solidFill>
            <a:schemeClr val="tx2"/>
          </a:solidFill>
          <a:latin typeface="Arial" charset="0"/>
        </a:defRPr>
      </a:lvl4pPr>
      <a:lvl5pPr algn="ctr" defTabSz="8361363" rtl="0" eaLnBrk="0" fontAlgn="base" hangingPunct="0">
        <a:spcBef>
          <a:spcPct val="0"/>
        </a:spcBef>
        <a:spcAft>
          <a:spcPct val="0"/>
        </a:spcAft>
        <a:defRPr sz="40200">
          <a:solidFill>
            <a:schemeClr val="tx2"/>
          </a:solidFill>
          <a:latin typeface="Arial" charset="0"/>
        </a:defRPr>
      </a:lvl5pPr>
      <a:lvl6pPr marL="457200" algn="ctr" defTabSz="8361363" rtl="0" fontAlgn="base">
        <a:spcBef>
          <a:spcPct val="0"/>
        </a:spcBef>
        <a:spcAft>
          <a:spcPct val="0"/>
        </a:spcAft>
        <a:defRPr sz="40200">
          <a:solidFill>
            <a:schemeClr val="tx2"/>
          </a:solidFill>
          <a:latin typeface="Arial" charset="0"/>
        </a:defRPr>
      </a:lvl6pPr>
      <a:lvl7pPr marL="914400" algn="ctr" defTabSz="8361363" rtl="0" fontAlgn="base">
        <a:spcBef>
          <a:spcPct val="0"/>
        </a:spcBef>
        <a:spcAft>
          <a:spcPct val="0"/>
        </a:spcAft>
        <a:defRPr sz="40200">
          <a:solidFill>
            <a:schemeClr val="tx2"/>
          </a:solidFill>
          <a:latin typeface="Arial" charset="0"/>
        </a:defRPr>
      </a:lvl7pPr>
      <a:lvl8pPr marL="1371600" algn="ctr" defTabSz="8361363" rtl="0" fontAlgn="base">
        <a:spcBef>
          <a:spcPct val="0"/>
        </a:spcBef>
        <a:spcAft>
          <a:spcPct val="0"/>
        </a:spcAft>
        <a:defRPr sz="40200">
          <a:solidFill>
            <a:schemeClr val="tx2"/>
          </a:solidFill>
          <a:latin typeface="Arial" charset="0"/>
        </a:defRPr>
      </a:lvl8pPr>
      <a:lvl9pPr marL="1828800" algn="ctr" defTabSz="8361363" rtl="0" fontAlgn="base">
        <a:spcBef>
          <a:spcPct val="0"/>
        </a:spcBef>
        <a:spcAft>
          <a:spcPct val="0"/>
        </a:spcAft>
        <a:defRPr sz="40200">
          <a:solidFill>
            <a:schemeClr val="tx2"/>
          </a:solidFill>
          <a:latin typeface="Arial" charset="0"/>
        </a:defRPr>
      </a:lvl9pPr>
    </p:titleStyle>
    <p:bodyStyle>
      <a:lvl1pPr marL="3136900" indent="-3136900" algn="l" defTabSz="8361363" rtl="0" eaLnBrk="0" fontAlgn="base" hangingPunct="0">
        <a:spcBef>
          <a:spcPct val="20000"/>
        </a:spcBef>
        <a:spcAft>
          <a:spcPct val="0"/>
        </a:spcAft>
        <a:buChar char="•"/>
        <a:defRPr sz="29300">
          <a:solidFill>
            <a:schemeClr val="tx1"/>
          </a:solidFill>
          <a:latin typeface="+mn-lt"/>
          <a:ea typeface="+mn-ea"/>
          <a:cs typeface="+mn-cs"/>
        </a:defRPr>
      </a:lvl1pPr>
      <a:lvl2pPr marL="6792913" indent="-2613025" algn="l" defTabSz="8361363" rtl="0" eaLnBrk="0" fontAlgn="base" hangingPunct="0">
        <a:spcBef>
          <a:spcPct val="20000"/>
        </a:spcBef>
        <a:spcAft>
          <a:spcPct val="0"/>
        </a:spcAft>
        <a:buChar char="–"/>
        <a:defRPr sz="25600">
          <a:solidFill>
            <a:schemeClr val="tx1"/>
          </a:solidFill>
          <a:latin typeface="+mn-lt"/>
        </a:defRPr>
      </a:lvl2pPr>
      <a:lvl3pPr marL="10452100" indent="-2090738" algn="l" defTabSz="8361363" rtl="0" eaLnBrk="0" fontAlgn="base" hangingPunct="0">
        <a:spcBef>
          <a:spcPct val="20000"/>
        </a:spcBef>
        <a:spcAft>
          <a:spcPct val="0"/>
        </a:spcAft>
        <a:buChar char="•"/>
        <a:defRPr sz="22100">
          <a:solidFill>
            <a:schemeClr val="tx1"/>
          </a:solidFill>
          <a:latin typeface="+mn-lt"/>
        </a:defRPr>
      </a:lvl3pPr>
      <a:lvl4pPr marL="14630400" indent="-2090738" algn="l" defTabSz="8361363" rtl="0" eaLnBrk="0" fontAlgn="base" hangingPunct="0">
        <a:spcBef>
          <a:spcPct val="20000"/>
        </a:spcBef>
        <a:spcAft>
          <a:spcPct val="0"/>
        </a:spcAft>
        <a:buChar char="–"/>
        <a:defRPr sz="18200">
          <a:solidFill>
            <a:schemeClr val="tx1"/>
          </a:solidFill>
          <a:latin typeface="+mn-lt"/>
        </a:defRPr>
      </a:lvl4pPr>
      <a:lvl5pPr marL="18810288" indent="-2089150" algn="l" defTabSz="8361363" rtl="0" eaLnBrk="0" fontAlgn="base" hangingPunct="0">
        <a:spcBef>
          <a:spcPct val="20000"/>
        </a:spcBef>
        <a:spcAft>
          <a:spcPct val="0"/>
        </a:spcAft>
        <a:buChar char="»"/>
        <a:defRPr sz="18200">
          <a:solidFill>
            <a:schemeClr val="tx1"/>
          </a:solidFill>
          <a:latin typeface="+mn-lt"/>
        </a:defRPr>
      </a:lvl5pPr>
      <a:lvl6pPr marL="19267488" indent="-2089150" algn="l" defTabSz="8361363" rtl="0" fontAlgn="base">
        <a:spcBef>
          <a:spcPct val="20000"/>
        </a:spcBef>
        <a:spcAft>
          <a:spcPct val="0"/>
        </a:spcAft>
        <a:buChar char="»"/>
        <a:defRPr sz="18200">
          <a:solidFill>
            <a:schemeClr val="tx1"/>
          </a:solidFill>
          <a:latin typeface="+mn-lt"/>
        </a:defRPr>
      </a:lvl6pPr>
      <a:lvl7pPr marL="19724688" indent="-2089150" algn="l" defTabSz="8361363" rtl="0" fontAlgn="base">
        <a:spcBef>
          <a:spcPct val="20000"/>
        </a:spcBef>
        <a:spcAft>
          <a:spcPct val="0"/>
        </a:spcAft>
        <a:buChar char="»"/>
        <a:defRPr sz="18200">
          <a:solidFill>
            <a:schemeClr val="tx1"/>
          </a:solidFill>
          <a:latin typeface="+mn-lt"/>
        </a:defRPr>
      </a:lvl7pPr>
      <a:lvl8pPr marL="20181888" indent="-2089150" algn="l" defTabSz="8361363" rtl="0" fontAlgn="base">
        <a:spcBef>
          <a:spcPct val="20000"/>
        </a:spcBef>
        <a:spcAft>
          <a:spcPct val="0"/>
        </a:spcAft>
        <a:buChar char="»"/>
        <a:defRPr sz="18200">
          <a:solidFill>
            <a:schemeClr val="tx1"/>
          </a:solidFill>
          <a:latin typeface="+mn-lt"/>
        </a:defRPr>
      </a:lvl8pPr>
      <a:lvl9pPr marL="20639088" indent="-2089150" algn="l" defTabSz="8361363" rtl="0" fontAlgn="base">
        <a:spcBef>
          <a:spcPct val="20000"/>
        </a:spcBef>
        <a:spcAft>
          <a:spcPct val="0"/>
        </a:spcAft>
        <a:buChar char="»"/>
        <a:defRPr sz="182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1257300" y="773113"/>
            <a:ext cx="40625713" cy="187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547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>
            <a:spAutoFit/>
          </a:bodyPr>
          <a:lstStyle>
            <a:lvl1pPr defTabSz="8361363"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361363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361363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361363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361363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36136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36136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36136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36136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nb-NO" sz="11700">
                <a:solidFill>
                  <a:schemeClr val="bg1"/>
                </a:solidFill>
                <a:latin typeface="+mj-lt"/>
              </a:rPr>
              <a:t>Norway and the European Union</a:t>
            </a:r>
            <a:endParaRPr lang="nb-NO" altLang="nb-NO" sz="940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11047835" y="6224323"/>
            <a:ext cx="9553290" cy="1911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547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>
            <a:spAutoFit/>
          </a:bodyPr>
          <a:lstStyle>
            <a:lvl1pPr defTabSz="8361363"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361363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361363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361363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361363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36136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36136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36136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36136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Aft>
                <a:spcPct val="20000"/>
              </a:spcAft>
            </a:pPr>
            <a:r>
              <a:rPr lang="en" sz="4000" b="1">
                <a:latin typeface="+mn-lt"/>
              </a:rPr>
              <a:t>Why Norway did not join the EU:</a:t>
            </a:r>
            <a:endParaRPr lang="en" sz="4000" b="1">
              <a:cs typeface="Arial" charset="0"/>
            </a:endParaRPr>
          </a:p>
          <a:p>
            <a:pPr>
              <a:spcAft>
                <a:spcPct val="20000"/>
              </a:spcAft>
            </a:pPr>
            <a:endParaRPr lang="en" sz="4000">
              <a:latin typeface="+mn-lt"/>
            </a:endParaRPr>
          </a:p>
          <a:p>
            <a:pPr>
              <a:spcAft>
                <a:spcPct val="20000"/>
              </a:spcAft>
            </a:pPr>
            <a:r>
              <a:rPr lang="en" sz="4000">
                <a:latin typeface="+mn-lt"/>
              </a:rPr>
              <a:t>- If</a:t>
            </a:r>
            <a:r>
              <a:rPr lang="en" sz="4000">
                <a:latin typeface="+mn-lt"/>
                <a:cs typeface="Arial"/>
              </a:rPr>
              <a:t> the Norwegians turn their backs on the EU, it is first of all for fear of losing their independence gained at the expense of the Swedes a few years ago.</a:t>
            </a:r>
            <a:endParaRPr lang="en" sz="4000">
              <a:cs typeface="Arial" charset="0"/>
            </a:endParaRPr>
          </a:p>
          <a:p>
            <a:pPr>
              <a:spcAft>
                <a:spcPct val="20000"/>
              </a:spcAft>
            </a:pPr>
            <a:endParaRPr lang="en" sz="4000">
              <a:latin typeface="+mn-lt"/>
              <a:cs typeface="Arial"/>
            </a:endParaRPr>
          </a:p>
          <a:p>
            <a:pPr>
              <a:spcAft>
                <a:spcPct val="20000"/>
              </a:spcAft>
            </a:pPr>
            <a:r>
              <a:rPr lang="en" sz="4000">
                <a:latin typeface="+mn-lt"/>
                <a:cs typeface="Arial"/>
              </a:rPr>
              <a:t>- The second main reason are the European fishing quotas, which appear to be a threat to local sailors. Indeed, EU integration is supported by rich cities and regions, especially around Oslo, while it is rejected by rural areas.</a:t>
            </a:r>
            <a:endParaRPr lang="en">
              <a:latin typeface="Arial"/>
              <a:cs typeface="Arial"/>
            </a:endParaRPr>
          </a:p>
          <a:p>
            <a:pPr>
              <a:spcAft>
                <a:spcPct val="20000"/>
              </a:spcAft>
            </a:pPr>
            <a:endParaRPr lang="en" sz="4000">
              <a:latin typeface="Arial"/>
              <a:cs typeface="Arial"/>
            </a:endParaRPr>
          </a:p>
          <a:p>
            <a:pPr>
              <a:spcAft>
                <a:spcPct val="20000"/>
              </a:spcAft>
            </a:pPr>
            <a:r>
              <a:rPr lang="en" sz="4000">
                <a:latin typeface="Arial"/>
                <a:cs typeface="Arial"/>
              </a:rPr>
              <a:t>- Norwegians have also refused membership on the ground of their good economic situation, based on the vast oil and gas resources of the North Sea, exploited since the 1970s.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sz="4000" b="1">
                <a:solidFill>
                  <a:srgbClr val="34332B"/>
                </a:solidFill>
                <a:latin typeface="Arial"/>
                <a:cs typeface="Arial"/>
              </a:rPr>
              <a:t>The EEA Agreement</a:t>
            </a:r>
            <a:br>
              <a:rPr lang="en-US" sz="4000" b="1">
                <a:latin typeface="Arial"/>
                <a:cs typeface="Arial"/>
              </a:rPr>
            </a:br>
            <a:r>
              <a:rPr lang="en-US" sz="4000">
                <a:solidFill>
                  <a:srgbClr val="34332B"/>
                </a:solidFill>
                <a:latin typeface="Arial"/>
                <a:cs typeface="Arial"/>
              </a:rPr>
              <a:t>What it is:</a:t>
            </a:r>
            <a:endParaRPr lang="de-DE" sz="4000">
              <a:latin typeface="Arial"/>
              <a:cs typeface="Arial"/>
            </a:endParaRPr>
          </a:p>
          <a:p>
            <a:pPr>
              <a:spcBef>
                <a:spcPct val="50000"/>
              </a:spcBef>
            </a:pPr>
            <a:r>
              <a:rPr lang="en-US" sz="4000">
                <a:latin typeface="Arial"/>
                <a:cs typeface="Arial"/>
              </a:rPr>
              <a:t>- It constitutes a single market for the 28 EU member states and the three EEA EFTA states Norway, Iceland and Liechtenstein</a:t>
            </a:r>
          </a:p>
          <a:p>
            <a:pPr>
              <a:spcBef>
                <a:spcPct val="50000"/>
              </a:spcBef>
            </a:pPr>
            <a:r>
              <a:rPr lang="en-US" sz="4000">
                <a:latin typeface="Arial"/>
                <a:cs typeface="Arial"/>
              </a:rPr>
              <a:t>- It provides the four freedoms of goods, services, persons and capital</a:t>
            </a:r>
          </a:p>
        </p:txBody>
      </p:sp>
      <p:sp>
        <p:nvSpPr>
          <p:cNvPr id="2053" name="Text Box 14"/>
          <p:cNvSpPr txBox="1">
            <a:spLocks noChangeArrowheads="1"/>
          </p:cNvSpPr>
          <p:nvPr/>
        </p:nvSpPr>
        <p:spPr bwMode="auto">
          <a:xfrm>
            <a:off x="36891168" y="3400425"/>
            <a:ext cx="4804520" cy="2185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547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t">
            <a:spAutoFit/>
          </a:bodyPr>
          <a:lstStyle>
            <a:lvl1pPr defTabSz="8361363"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361363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361363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361363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361363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36136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36136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36136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36136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r>
              <a:rPr lang="nb-NO" altLang="nb-NO" sz="4800" b="1">
                <a:solidFill>
                  <a:schemeClr val="bg1"/>
                </a:solidFill>
                <a:latin typeface="+mn-lt"/>
                <a:cs typeface="Arial"/>
              </a:rPr>
              <a:t>Vincent </a:t>
            </a:r>
            <a:r>
              <a:rPr lang="nb-NO" altLang="nb-NO" sz="4800" b="1" err="1">
                <a:solidFill>
                  <a:schemeClr val="bg1"/>
                </a:solidFill>
                <a:latin typeface="+mn-lt"/>
                <a:cs typeface="Arial"/>
              </a:rPr>
              <a:t>Titone</a:t>
            </a:r>
            <a:endParaRPr lang="de-DE" err="1">
              <a:solidFill>
                <a:schemeClr val="bg1"/>
              </a:solidFill>
              <a:cs typeface="Arial" charset="0"/>
            </a:endParaRPr>
          </a:p>
          <a:p>
            <a:pPr algn="r"/>
            <a:r>
              <a:rPr lang="nb-NO" altLang="nb-NO" sz="4800" b="1">
                <a:solidFill>
                  <a:schemeClr val="bg1"/>
                </a:solidFill>
                <a:latin typeface="+mn-lt"/>
                <a:cs typeface="Arial"/>
              </a:rPr>
              <a:t>Timo Hott</a:t>
            </a:r>
            <a:endParaRPr lang="nb-NO" altLang="nb-NO" sz="4000">
              <a:solidFill>
                <a:schemeClr val="bg1"/>
              </a:solidFill>
              <a:latin typeface="+mn-lt"/>
              <a:cs typeface="Arial"/>
            </a:endParaRPr>
          </a:p>
          <a:p>
            <a:pPr algn="r"/>
            <a:r>
              <a:rPr lang="nb-NO" altLang="nb-NO" sz="4000" err="1">
                <a:solidFill>
                  <a:schemeClr val="bg1"/>
                </a:solidFill>
                <a:latin typeface="+mn-lt"/>
                <a:cs typeface="Arial"/>
              </a:rPr>
              <a:t>University</a:t>
            </a:r>
            <a:r>
              <a:rPr lang="nb-NO" altLang="nb-NO" sz="4000">
                <a:solidFill>
                  <a:schemeClr val="bg1"/>
                </a:solidFill>
                <a:latin typeface="+mn-lt"/>
              </a:rPr>
              <a:t> </a:t>
            </a:r>
            <a:r>
              <a:rPr lang="nb-NO" altLang="nb-NO" sz="4000" err="1">
                <a:solidFill>
                  <a:schemeClr val="bg1"/>
                </a:solidFill>
                <a:latin typeface="+mn-lt"/>
              </a:rPr>
              <a:t>of</a:t>
            </a:r>
            <a:r>
              <a:rPr lang="nb-NO" altLang="nb-NO" sz="4000">
                <a:solidFill>
                  <a:schemeClr val="bg1"/>
                </a:solidFill>
                <a:latin typeface="+mn-lt"/>
              </a:rPr>
              <a:t> Bergen</a:t>
            </a:r>
            <a:endParaRPr lang="de-DE">
              <a:solidFill>
                <a:schemeClr val="bg1"/>
              </a:solidFill>
              <a:cs typeface="Arial"/>
            </a:endParaRPr>
          </a:p>
        </p:txBody>
      </p:sp>
      <p:sp>
        <p:nvSpPr>
          <p:cNvPr id="2054" name="Text Box 20"/>
          <p:cNvSpPr txBox="1">
            <a:spLocks noChangeArrowheads="1"/>
          </p:cNvSpPr>
          <p:nvPr/>
        </p:nvSpPr>
        <p:spPr bwMode="auto">
          <a:xfrm>
            <a:off x="1298575" y="2720975"/>
            <a:ext cx="20153313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547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>
            <a:spAutoFit/>
          </a:bodyPr>
          <a:lstStyle>
            <a:lvl1pPr defTabSz="8361363"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361363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361363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361363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361363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36136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36136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36136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36136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nb-NO" sz="4800" b="1">
                <a:solidFill>
                  <a:schemeClr val="bg1"/>
                </a:solidFill>
                <a:latin typeface="+mj-lt"/>
              </a:rPr>
              <a:t>History Of Relations</a:t>
            </a:r>
          </a:p>
          <a:p>
            <a:r>
              <a:rPr lang="en-US" altLang="nb-NO" sz="4800" b="1">
                <a:solidFill>
                  <a:schemeClr val="bg1"/>
                </a:solidFill>
                <a:latin typeface="+mj-lt"/>
                <a:cs typeface="Arial"/>
              </a:rPr>
              <a:t>The EEA Agreement</a:t>
            </a:r>
          </a:p>
          <a:p>
            <a:r>
              <a:rPr lang="en-US" altLang="nb-NO" sz="4800" b="1">
                <a:solidFill>
                  <a:schemeClr val="bg1"/>
                </a:solidFill>
                <a:latin typeface="+mj-lt"/>
                <a:cs typeface="Arial"/>
              </a:rPr>
              <a:t>Further Cooperation</a:t>
            </a:r>
          </a:p>
        </p:txBody>
      </p:sp>
      <p:sp>
        <p:nvSpPr>
          <p:cNvPr id="2055" name="Text Box 21"/>
          <p:cNvSpPr txBox="1">
            <a:spLocks noChangeArrowheads="1"/>
          </p:cNvSpPr>
          <p:nvPr/>
        </p:nvSpPr>
        <p:spPr bwMode="auto">
          <a:xfrm>
            <a:off x="547546" y="6294407"/>
            <a:ext cx="9969500" cy="14865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547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>
            <a:spAutoFit/>
          </a:bodyPr>
          <a:lstStyle>
            <a:lvl1pPr defTabSz="1830388"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1830388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830388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830388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830388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8303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8303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8303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8303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ct val="20000"/>
              </a:spcAft>
            </a:pPr>
            <a:r>
              <a:rPr lang="en-GB" sz="4000">
                <a:latin typeface="+mn-lt"/>
                <a:cs typeface="Arial"/>
              </a:rPr>
              <a:t>Despite a strong feeling of independence and a clear refusal to join the European Union expressed twice by referendum, Norway is very connected and dependent on the European Union</a:t>
            </a:r>
            <a:r>
              <a:rPr lang="en-GB" sz="4000">
                <a:latin typeface="Arial"/>
                <a:cs typeface="Arial"/>
              </a:rPr>
              <a:t>, especially as</a:t>
            </a:r>
            <a:r>
              <a:rPr lang="en" sz="4000">
                <a:latin typeface="Arial"/>
                <a:cs typeface="Arial"/>
              </a:rPr>
              <a:t> Norway is a member of the European Economic Area (EEA).</a:t>
            </a:r>
            <a:endParaRPr lang="fr-FR">
              <a:cs typeface="Arial" charset="0"/>
            </a:endParaRPr>
          </a:p>
          <a:p>
            <a:pPr>
              <a:spcAft>
                <a:spcPct val="20000"/>
              </a:spcAft>
            </a:pPr>
            <a:br>
              <a:rPr lang="en-US"/>
            </a:br>
            <a:r>
              <a:rPr lang="en" sz="4000" b="1">
                <a:latin typeface="Arial"/>
                <a:cs typeface="Arial"/>
              </a:rPr>
              <a:t>"Integration process" :</a:t>
            </a:r>
            <a:endParaRPr lang="en" b="1">
              <a:latin typeface="Arial"/>
            </a:endParaRPr>
          </a:p>
          <a:p>
            <a:pPr>
              <a:spcAft>
                <a:spcPct val="20000"/>
              </a:spcAft>
            </a:pPr>
            <a:r>
              <a:rPr lang="en" sz="4000">
                <a:latin typeface="Arial"/>
                <a:cs typeface="Arial"/>
              </a:rPr>
              <a:t>- </a:t>
            </a:r>
            <a:r>
              <a:rPr lang="en" sz="4000" b="1">
                <a:latin typeface="Arial"/>
                <a:cs typeface="Arial"/>
              </a:rPr>
              <a:t>1960:</a:t>
            </a:r>
            <a:r>
              <a:rPr lang="en" sz="4000">
                <a:latin typeface="Arial"/>
                <a:cs typeface="Arial"/>
              </a:rPr>
              <a:t> The European Free Trade Association (EFTA) </a:t>
            </a:r>
            <a:endParaRPr lang="en" sz="4000">
              <a:cs typeface="Arial"/>
            </a:endParaRPr>
          </a:p>
          <a:p>
            <a:pPr>
              <a:spcAft>
                <a:spcPct val="20000"/>
              </a:spcAft>
            </a:pPr>
            <a:r>
              <a:rPr lang="en" sz="4000">
                <a:latin typeface="Arial"/>
                <a:cs typeface="Arial"/>
              </a:rPr>
              <a:t>- </a:t>
            </a:r>
            <a:r>
              <a:rPr lang="en" sz="4000" b="1">
                <a:latin typeface="Arial"/>
                <a:cs typeface="Arial"/>
              </a:rPr>
              <a:t>1972:</a:t>
            </a:r>
            <a:r>
              <a:rPr lang="en" sz="4000">
                <a:latin typeface="Arial"/>
                <a:cs typeface="Arial"/>
              </a:rPr>
              <a:t> A majority of Norwegians (53.5%) vote against European Community (EC) accession in a referendum</a:t>
            </a:r>
            <a:endParaRPr lang="en" sz="4000">
              <a:cs typeface="Arial"/>
            </a:endParaRPr>
          </a:p>
          <a:p>
            <a:pPr>
              <a:spcAft>
                <a:spcPct val="20000"/>
              </a:spcAft>
            </a:pPr>
            <a:r>
              <a:rPr lang="en" sz="4000">
                <a:latin typeface="Arial"/>
                <a:cs typeface="Arial"/>
              </a:rPr>
              <a:t>- </a:t>
            </a:r>
            <a:r>
              <a:rPr lang="en" sz="4000" b="1">
                <a:latin typeface="Arial"/>
                <a:cs typeface="Arial"/>
              </a:rPr>
              <a:t>1992:</a:t>
            </a:r>
            <a:r>
              <a:rPr lang="en" sz="4000">
                <a:latin typeface="Arial"/>
                <a:cs typeface="Arial"/>
              </a:rPr>
              <a:t> The EEA agreement is signed between the EFTA states and the EC</a:t>
            </a:r>
            <a:endParaRPr lang="en" sz="4000">
              <a:cs typeface="Arial"/>
            </a:endParaRPr>
          </a:p>
          <a:p>
            <a:pPr>
              <a:spcAft>
                <a:spcPct val="20000"/>
              </a:spcAft>
            </a:pPr>
            <a:r>
              <a:rPr lang="en" sz="4000">
                <a:latin typeface="Arial"/>
                <a:cs typeface="Arial"/>
              </a:rPr>
              <a:t>- </a:t>
            </a:r>
            <a:r>
              <a:rPr lang="en" sz="4000" b="1">
                <a:latin typeface="Arial"/>
                <a:cs typeface="Arial"/>
              </a:rPr>
              <a:t>1994:</a:t>
            </a:r>
            <a:r>
              <a:rPr lang="en" sz="4000">
                <a:latin typeface="Arial"/>
                <a:cs typeface="Arial"/>
              </a:rPr>
              <a:t> The EEA Agreement enters into force on 1 January 1994. A majority of Norwegians (52.2%) reject EU membership in a referendum</a:t>
            </a:r>
          </a:p>
          <a:p>
            <a:pPr>
              <a:spcAft>
                <a:spcPct val="20000"/>
              </a:spcAft>
            </a:pPr>
            <a:r>
              <a:rPr lang="en" sz="4000">
                <a:latin typeface="Arial"/>
                <a:cs typeface="Arial"/>
              </a:rPr>
              <a:t>- </a:t>
            </a:r>
            <a:r>
              <a:rPr lang="en" sz="4000" b="1">
                <a:latin typeface="Arial"/>
                <a:cs typeface="Arial"/>
              </a:rPr>
              <a:t>2001:</a:t>
            </a:r>
            <a:r>
              <a:rPr lang="en" sz="4000">
                <a:latin typeface="Arial"/>
                <a:cs typeface="Arial"/>
              </a:rPr>
              <a:t> The Schengen Convention enters into force for Norway and the other Nordic countries</a:t>
            </a:r>
            <a:endParaRPr lang="en" sz="4000">
              <a:cs typeface="Arial"/>
            </a:endParaRPr>
          </a:p>
        </p:txBody>
      </p:sp>
      <p:sp>
        <p:nvSpPr>
          <p:cNvPr id="2056" name="Rectangle 22"/>
          <p:cNvSpPr>
            <a:spLocks noChangeArrowheads="1"/>
          </p:cNvSpPr>
          <p:nvPr/>
        </p:nvSpPr>
        <p:spPr bwMode="auto">
          <a:xfrm>
            <a:off x="1182688" y="22783800"/>
            <a:ext cx="9969500" cy="432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547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b-NO" altLang="nb-NO"/>
          </a:p>
        </p:txBody>
      </p:sp>
      <p:sp>
        <p:nvSpPr>
          <p:cNvPr id="2057" name="Rectangle 23"/>
          <p:cNvSpPr>
            <a:spLocks noChangeArrowheads="1"/>
          </p:cNvSpPr>
          <p:nvPr/>
        </p:nvSpPr>
        <p:spPr bwMode="auto">
          <a:xfrm>
            <a:off x="1182688" y="22669500"/>
            <a:ext cx="9969500" cy="443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547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b-NO" altLang="nb-NO"/>
          </a:p>
        </p:txBody>
      </p:sp>
      <p:sp>
        <p:nvSpPr>
          <p:cNvPr id="2061" name="Text Box 29"/>
          <p:cNvSpPr txBox="1">
            <a:spLocks noChangeArrowheads="1"/>
          </p:cNvSpPr>
          <p:nvPr/>
        </p:nvSpPr>
        <p:spPr bwMode="auto">
          <a:xfrm>
            <a:off x="21436686" y="6240829"/>
            <a:ext cx="10010156" cy="21328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547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>
            <a:spAutoFit/>
          </a:bodyPr>
          <a:lstStyle>
            <a:lvl1pPr defTabSz="8361363"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361363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361363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361363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361363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36136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36136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36136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36136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br>
              <a:rPr lang="en-GB" altLang="nb-NO" sz="4000">
                <a:latin typeface="+mn-lt"/>
                <a:cs typeface="Arial"/>
              </a:rPr>
            </a:br>
            <a:r>
              <a:rPr lang="en-GB" sz="4000">
                <a:latin typeface="Arial"/>
                <a:cs typeface="Arial"/>
              </a:rPr>
              <a:t>What it </a:t>
            </a:r>
            <a:r>
              <a:rPr lang="en-GB" sz="4000" u="sng">
                <a:latin typeface="Arial"/>
                <a:cs typeface="Arial"/>
              </a:rPr>
              <a:t>not</a:t>
            </a:r>
            <a:r>
              <a:rPr lang="en-GB" sz="4000">
                <a:latin typeface="Arial"/>
                <a:cs typeface="Arial"/>
              </a:rPr>
              <a:t> includes:</a:t>
            </a:r>
            <a:endParaRPr lang="en-GB" sz="4000">
              <a:cs typeface="Arial"/>
            </a:endParaRPr>
          </a:p>
          <a:p>
            <a:pPr>
              <a:spcBef>
                <a:spcPct val="50000"/>
              </a:spcBef>
            </a:pPr>
            <a:r>
              <a:rPr lang="en-GB" sz="4000">
                <a:latin typeface="+mn-lt"/>
                <a:cs typeface="Arial"/>
              </a:rPr>
              <a:t>- A customs union</a:t>
            </a:r>
          </a:p>
          <a:p>
            <a:pPr>
              <a:spcBef>
                <a:spcPct val="50000"/>
              </a:spcBef>
            </a:pPr>
            <a:r>
              <a:rPr lang="en-GB" sz="4000">
                <a:latin typeface="+mn-lt"/>
                <a:cs typeface="Arial"/>
              </a:rPr>
              <a:t>- A monetary union</a:t>
            </a:r>
          </a:p>
          <a:p>
            <a:pPr>
              <a:spcBef>
                <a:spcPct val="50000"/>
              </a:spcBef>
            </a:pPr>
            <a:r>
              <a:rPr lang="en-GB" sz="4000">
                <a:latin typeface="+mn-lt"/>
                <a:cs typeface="Arial"/>
              </a:rPr>
              <a:t>- No common trade policy</a:t>
            </a:r>
          </a:p>
          <a:p>
            <a:pPr>
              <a:spcBef>
                <a:spcPct val="50000"/>
              </a:spcBef>
            </a:pPr>
            <a:r>
              <a:rPr lang="en-GB" sz="4000">
                <a:latin typeface="+mn-lt"/>
                <a:cs typeface="Arial"/>
              </a:rPr>
              <a:t>- No common agricultural/fisheries policy</a:t>
            </a:r>
          </a:p>
          <a:p>
            <a:pPr>
              <a:spcBef>
                <a:spcPct val="50000"/>
              </a:spcBef>
            </a:pPr>
            <a:endParaRPr lang="en-GB" altLang="nb-NO" sz="4000">
              <a:latin typeface="+mn-lt"/>
              <a:cs typeface="Arial"/>
            </a:endParaRPr>
          </a:p>
          <a:p>
            <a:pPr>
              <a:spcBef>
                <a:spcPct val="50000"/>
              </a:spcBef>
            </a:pPr>
            <a:r>
              <a:rPr lang="en-GB" altLang="nb-NO" sz="4000">
                <a:latin typeface="+mn-lt"/>
                <a:cs typeface="Arial"/>
              </a:rPr>
              <a:t>Differences to a EU membership:</a:t>
            </a:r>
            <a:endParaRPr lang="en-GB">
              <a:cs typeface="Arial"/>
            </a:endParaRPr>
          </a:p>
          <a:p>
            <a:pPr>
              <a:spcBef>
                <a:spcPct val="50000"/>
              </a:spcBef>
            </a:pPr>
            <a:r>
              <a:rPr lang="en-GB" altLang="nb-NO" sz="4000">
                <a:latin typeface="+mn-lt"/>
                <a:cs typeface="Arial"/>
              </a:rPr>
              <a:t>- No transfer of legislative power</a:t>
            </a:r>
          </a:p>
          <a:p>
            <a:pPr>
              <a:spcBef>
                <a:spcPct val="50000"/>
              </a:spcBef>
            </a:pPr>
            <a:r>
              <a:rPr lang="en-GB" altLang="nb-NO" sz="4000">
                <a:latin typeface="+mn-lt"/>
                <a:cs typeface="Arial"/>
              </a:rPr>
              <a:t>- No direct involvement in EU law making</a:t>
            </a:r>
          </a:p>
          <a:p>
            <a:pPr>
              <a:spcBef>
                <a:spcPct val="50000"/>
              </a:spcBef>
            </a:pPr>
            <a:r>
              <a:rPr lang="en-GB" altLang="nb-NO" sz="4000">
                <a:latin typeface="+mn-lt"/>
                <a:cs typeface="Arial"/>
              </a:rPr>
              <a:t>- Less financial obligations and benefits</a:t>
            </a:r>
          </a:p>
          <a:p>
            <a:pPr>
              <a:spcBef>
                <a:spcPct val="50000"/>
              </a:spcBef>
            </a:pPr>
            <a:endParaRPr lang="en-GB" altLang="nb-NO" sz="4000">
              <a:latin typeface="+mn-lt"/>
              <a:cs typeface="Arial"/>
            </a:endParaRPr>
          </a:p>
          <a:p>
            <a:pPr>
              <a:spcBef>
                <a:spcPct val="50000"/>
              </a:spcBef>
            </a:pPr>
            <a:r>
              <a:rPr lang="en-GB" altLang="nb-NO" sz="4000">
                <a:latin typeface="+mn-lt"/>
                <a:cs typeface="Arial"/>
              </a:rPr>
              <a:t>How does it work:</a:t>
            </a:r>
          </a:p>
          <a:p>
            <a:pPr>
              <a:spcBef>
                <a:spcPct val="50000"/>
              </a:spcBef>
            </a:pPr>
            <a:r>
              <a:rPr lang="en-GB" altLang="nb-NO" sz="4000">
                <a:latin typeface="+mn-lt"/>
                <a:cs typeface="Arial"/>
              </a:rPr>
              <a:t>- EEA institution have been established leading to a two pillar structure (see figure on the right)</a:t>
            </a:r>
          </a:p>
          <a:p>
            <a:pPr>
              <a:spcBef>
                <a:spcPct val="50000"/>
              </a:spcBef>
            </a:pPr>
            <a:r>
              <a:rPr lang="en-GB" altLang="nb-NO" sz="4000">
                <a:latin typeface="+mn-lt"/>
                <a:cs typeface="Arial"/>
              </a:rPr>
              <a:t>- These institutions work on implementing EU law into the EEA agreement</a:t>
            </a:r>
          </a:p>
          <a:p>
            <a:pPr>
              <a:spcBef>
                <a:spcPct val="50000"/>
              </a:spcBef>
            </a:pPr>
            <a:r>
              <a:rPr lang="en-GB" altLang="nb-NO" sz="4000">
                <a:solidFill>
                  <a:srgbClr val="000000"/>
                </a:solidFill>
                <a:latin typeface="+mn-lt"/>
                <a:cs typeface="Arial"/>
              </a:rPr>
              <a:t>- Strong involvement in the decision shaping process for EU law making</a:t>
            </a:r>
            <a:endParaRPr lang="en-GB" altLang="nb-NO" sz="4000" err="1">
              <a:latin typeface="Arial"/>
              <a:cs typeface="Arial"/>
            </a:endParaRPr>
          </a:p>
          <a:p>
            <a:pPr>
              <a:spcBef>
                <a:spcPct val="50000"/>
              </a:spcBef>
            </a:pPr>
            <a:r>
              <a:rPr lang="en-GB" altLang="nb-NO" sz="4000">
                <a:latin typeface="Arial"/>
                <a:cs typeface="Arial"/>
              </a:rPr>
              <a:t> </a:t>
            </a:r>
            <a:r>
              <a:rPr lang="en-GB" sz="4000">
                <a:latin typeface="Arial"/>
                <a:cs typeface="Arial"/>
              </a:rPr>
              <a:t>↳ EU Commission works together with</a:t>
            </a:r>
            <a:br>
              <a:rPr lang="en-GB" sz="4000">
                <a:latin typeface="Arial"/>
                <a:cs typeface="Arial"/>
              </a:rPr>
            </a:br>
            <a:r>
              <a:rPr lang="en-GB" sz="4000">
                <a:latin typeface="Arial"/>
                <a:cs typeface="Arial"/>
              </a:rPr>
              <a:t>      EFTA EEA experts</a:t>
            </a:r>
            <a:endParaRPr lang="en-GB" altLang="nb-NO" sz="4000">
              <a:latin typeface="Arial"/>
              <a:cs typeface="Arial"/>
            </a:endParaRPr>
          </a:p>
          <a:p>
            <a:pPr>
              <a:spcBef>
                <a:spcPct val="50000"/>
              </a:spcBef>
            </a:pPr>
            <a:r>
              <a:rPr lang="en-GB" sz="4000">
                <a:latin typeface="Arial"/>
                <a:cs typeface="Arial"/>
              </a:rPr>
              <a:t> ↳ EFTA EEA comments</a:t>
            </a:r>
          </a:p>
          <a:p>
            <a:pPr>
              <a:spcBef>
                <a:spcPct val="50000"/>
              </a:spcBef>
            </a:pPr>
            <a:r>
              <a:rPr lang="en-GB" sz="4000">
                <a:latin typeface="Arial"/>
                <a:cs typeface="Arial"/>
              </a:rPr>
              <a:t> ↳ access to some EU Commission</a:t>
            </a:r>
            <a:br>
              <a:rPr lang="en-GB" sz="4000">
                <a:latin typeface="Arial"/>
                <a:cs typeface="Arial"/>
              </a:rPr>
            </a:br>
            <a:r>
              <a:rPr lang="en-GB" sz="4000">
                <a:latin typeface="Arial"/>
                <a:cs typeface="Arial"/>
              </a:rPr>
              <a:t>      committees for EEA state delegates</a:t>
            </a:r>
          </a:p>
        </p:txBody>
      </p:sp>
      <p:sp>
        <p:nvSpPr>
          <p:cNvPr id="2063" name="Text Box 34"/>
          <p:cNvSpPr txBox="1">
            <a:spLocks noChangeArrowheads="1"/>
          </p:cNvSpPr>
          <p:nvPr/>
        </p:nvSpPr>
        <p:spPr bwMode="auto">
          <a:xfrm>
            <a:off x="32216807" y="6397257"/>
            <a:ext cx="10033000" cy="1086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547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>
            <a:spAutoFit/>
          </a:bodyPr>
          <a:lstStyle>
            <a:lvl1pPr defTabSz="8361363"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361363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361363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361363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361363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36136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36136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36136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36136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nb-NO" sz="4000" b="1" dirty="0">
                <a:solidFill>
                  <a:srgbClr val="34332B"/>
                </a:solidFill>
                <a:latin typeface="+mn-lt"/>
                <a:cs typeface="Arial"/>
              </a:rPr>
              <a:t>Further cooperation with the EU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nb-NO" sz="4000" dirty="0">
                <a:solidFill>
                  <a:srgbClr val="34332B"/>
                </a:solidFill>
                <a:latin typeface="+mn-lt"/>
                <a:cs typeface="Arial"/>
              </a:rPr>
              <a:t>Foreign policy:</a:t>
            </a:r>
          </a:p>
          <a:p>
            <a:pPr>
              <a:spcBef>
                <a:spcPct val="50000"/>
              </a:spcBef>
            </a:pPr>
            <a:r>
              <a:rPr lang="en-US" altLang="nb-NO" sz="4000" dirty="0">
                <a:solidFill>
                  <a:srgbClr val="34332B"/>
                </a:solidFill>
                <a:latin typeface="+mn-lt"/>
                <a:cs typeface="Arial"/>
              </a:rPr>
              <a:t>- Norway and the EU have no formalized agreements on foreign policy</a:t>
            </a:r>
          </a:p>
          <a:p>
            <a:pPr>
              <a:spcBef>
                <a:spcPct val="50000"/>
              </a:spcBef>
            </a:pPr>
            <a:r>
              <a:rPr lang="en-US" altLang="nb-NO" sz="4000" dirty="0">
                <a:solidFill>
                  <a:srgbClr val="34332B"/>
                </a:solidFill>
                <a:latin typeface="+mn-lt"/>
                <a:cs typeface="Arial"/>
              </a:rPr>
              <a:t>- Consultation with the EFTA member take place on regular basis</a:t>
            </a:r>
          </a:p>
          <a:p>
            <a:pPr>
              <a:spcBef>
                <a:spcPct val="50000"/>
              </a:spcBef>
            </a:pPr>
            <a:r>
              <a:rPr lang="en-US" altLang="nb-NO" sz="4000" dirty="0">
                <a:solidFill>
                  <a:srgbClr val="34332B"/>
                </a:solidFill>
                <a:latin typeface="+mn-lt"/>
                <a:cs typeface="Arial"/>
              </a:rPr>
              <a:t>- After an EU decision Norway is invited to align itself with this positions </a:t>
            </a:r>
            <a:endParaRPr lang="en-US" sz="4000" dirty="0">
              <a:cs typeface="Arial"/>
            </a:endParaRPr>
          </a:p>
          <a:p>
            <a:pPr>
              <a:spcBef>
                <a:spcPct val="50000"/>
              </a:spcBef>
            </a:pPr>
            <a:r>
              <a:rPr lang="en-US" sz="4000" dirty="0">
                <a:latin typeface="Arial"/>
                <a:cs typeface="Arial"/>
              </a:rPr>
              <a:t>Security Policy :</a:t>
            </a:r>
          </a:p>
          <a:p>
            <a:pPr>
              <a:spcBef>
                <a:spcPct val="50000"/>
              </a:spcBef>
            </a:pPr>
            <a:r>
              <a:rPr lang="en-US" sz="4000" dirty="0">
                <a:latin typeface="Arial"/>
                <a:cs typeface="Arial"/>
              </a:rPr>
              <a:t>- Norway has entered into a separate agreement with the EU for participation in EU civilian and military operations</a:t>
            </a:r>
            <a:endParaRPr lang="en-US" sz="4000" dirty="0">
              <a:cs typeface="Arial"/>
            </a:endParaRPr>
          </a:p>
          <a:p>
            <a:pPr>
              <a:spcBef>
                <a:spcPct val="50000"/>
              </a:spcBef>
            </a:pPr>
            <a:r>
              <a:rPr lang="en-US" sz="4000" dirty="0">
                <a:latin typeface="Arial"/>
                <a:cs typeface="Arial"/>
              </a:rPr>
              <a:t>- First country to cooperate with the EU defense agency</a:t>
            </a:r>
            <a:endParaRPr lang="en-US" sz="4000" dirty="0">
              <a:cs typeface="Arial"/>
            </a:endParaRPr>
          </a:p>
        </p:txBody>
      </p:sp>
      <p:sp>
        <p:nvSpPr>
          <p:cNvPr id="2064" name="Text Box 35"/>
          <p:cNvSpPr txBox="1">
            <a:spLocks noChangeArrowheads="1"/>
          </p:cNvSpPr>
          <p:nvPr/>
        </p:nvSpPr>
        <p:spPr bwMode="auto">
          <a:xfrm>
            <a:off x="33601195" y="25773440"/>
            <a:ext cx="100330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547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>
            <a:spAutoFit/>
          </a:bodyPr>
          <a:lstStyle>
            <a:lvl1pPr defTabSz="8361363"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361363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361363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361363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361363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36136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36136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36136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36136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br>
              <a:rPr lang="en-US" altLang="nb-NO" sz="4000" b="1">
                <a:latin typeface="+mn-lt"/>
              </a:rPr>
            </a:br>
            <a:endParaRPr lang="en-US" altLang="nb-NO" sz="3600">
              <a:latin typeface="+mn-lt"/>
              <a:cs typeface="Arial"/>
            </a:endParaRPr>
          </a:p>
        </p:txBody>
      </p:sp>
      <p:sp>
        <p:nvSpPr>
          <p:cNvPr id="2065" name="Text Box 36"/>
          <p:cNvSpPr txBox="1">
            <a:spLocks noChangeArrowheads="1"/>
          </p:cNvSpPr>
          <p:nvPr/>
        </p:nvSpPr>
        <p:spPr bwMode="auto">
          <a:xfrm>
            <a:off x="572919" y="27587535"/>
            <a:ext cx="9994956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nb-NO" sz="2000" b="1">
                <a:latin typeface="+mn-lt"/>
              </a:rPr>
              <a:t>REFERENCES</a:t>
            </a:r>
            <a:endParaRPr lang="en-GB" altLang="nb-NO" sz="2000" b="1">
              <a:latin typeface="+mn-lt"/>
              <a:cs typeface="Arial"/>
            </a:endParaRPr>
          </a:p>
          <a:p>
            <a:r>
              <a:rPr lang="en-GB" altLang="nb-NO" sz="2000" b="1">
                <a:latin typeface="Arial"/>
                <a:cs typeface="Arial"/>
              </a:rPr>
              <a:t>Website : </a:t>
            </a:r>
            <a:r>
              <a:rPr lang="en-GB" sz="2000">
                <a:latin typeface="Arial"/>
                <a:cs typeface="Arial"/>
              </a:rPr>
              <a:t>Norway.no  </a:t>
            </a:r>
            <a:r>
              <a:rPr lang="en-GB" altLang="nb-NO" sz="2000" b="1">
                <a:latin typeface="Arial"/>
                <a:cs typeface="Arial"/>
              </a:rPr>
              <a:t>(</a:t>
            </a:r>
            <a:r>
              <a:rPr lang="en-GB" sz="2000">
                <a:latin typeface="Arial"/>
                <a:cs typeface="Arial"/>
              </a:rPr>
              <a:t>https://www.norway.no/en/missions/eu/</a:t>
            </a:r>
            <a:r>
              <a:rPr lang="en-GB" altLang="nb-NO" sz="2000" b="1">
                <a:latin typeface="Arial"/>
                <a:cs typeface="Arial"/>
              </a:rPr>
              <a:t>)</a:t>
            </a:r>
            <a:endParaRPr lang="en-GB" altLang="nb-NO" sz="2000" b="1">
              <a:cs typeface="Arial"/>
            </a:endParaRPr>
          </a:p>
          <a:p>
            <a:r>
              <a:rPr lang="en-GB" sz="2000" err="1">
                <a:latin typeface="Arial"/>
                <a:cs typeface="Arial"/>
              </a:rPr>
              <a:t>Référendum</a:t>
            </a:r>
            <a:r>
              <a:rPr lang="en-GB" sz="2000">
                <a:latin typeface="Arial"/>
                <a:cs typeface="Arial"/>
              </a:rPr>
              <a:t> </a:t>
            </a:r>
            <a:r>
              <a:rPr lang="en-GB" sz="2000" err="1">
                <a:latin typeface="Arial"/>
                <a:cs typeface="Arial"/>
              </a:rPr>
              <a:t>norvégien</a:t>
            </a:r>
            <a:r>
              <a:rPr lang="en-GB" sz="2000">
                <a:latin typeface="Arial"/>
                <a:cs typeface="Arial"/>
              </a:rPr>
              <a:t> sur </a:t>
            </a:r>
            <a:r>
              <a:rPr lang="en-GB" sz="2000" err="1">
                <a:latin typeface="Arial"/>
                <a:cs typeface="Arial"/>
              </a:rPr>
              <a:t>l'adhésion</a:t>
            </a:r>
            <a:r>
              <a:rPr lang="en-GB" sz="2000">
                <a:latin typeface="Arial"/>
                <a:cs typeface="Arial"/>
              </a:rPr>
              <a:t> à </a:t>
            </a:r>
            <a:r>
              <a:rPr lang="en-GB" sz="2000" err="1">
                <a:latin typeface="Arial"/>
                <a:cs typeface="Arial"/>
              </a:rPr>
              <a:t>l'Union</a:t>
            </a:r>
            <a:r>
              <a:rPr lang="en-GB" sz="2000">
                <a:latin typeface="Arial"/>
                <a:cs typeface="Arial"/>
              </a:rPr>
              <a:t> </a:t>
            </a:r>
            <a:r>
              <a:rPr lang="en-GB" sz="2000" err="1">
                <a:latin typeface="Arial"/>
                <a:cs typeface="Arial"/>
              </a:rPr>
              <a:t>européenne</a:t>
            </a:r>
            <a:r>
              <a:rPr lang="en-GB" sz="2000">
                <a:latin typeface="Arial"/>
                <a:cs typeface="Arial"/>
              </a:rPr>
              <a:t> -  Wikipedia </a:t>
            </a:r>
          </a:p>
          <a:p>
            <a:r>
              <a:rPr lang="en-GB" sz="2000" err="1">
                <a:latin typeface="Arial"/>
                <a:cs typeface="Arial"/>
              </a:rPr>
              <a:t>Pourquoi</a:t>
            </a:r>
            <a:r>
              <a:rPr lang="en-GB" sz="2000">
                <a:latin typeface="Arial"/>
                <a:cs typeface="Arial"/>
              </a:rPr>
              <a:t> la </a:t>
            </a:r>
            <a:r>
              <a:rPr lang="en-GB" sz="2000" err="1">
                <a:latin typeface="Arial"/>
                <a:cs typeface="Arial"/>
              </a:rPr>
              <a:t>Norvège</a:t>
            </a:r>
            <a:r>
              <a:rPr lang="en-GB" sz="2000">
                <a:latin typeface="Arial"/>
                <a:cs typeface="Arial"/>
              </a:rPr>
              <a:t> </a:t>
            </a:r>
            <a:r>
              <a:rPr lang="en-GB" sz="2000" err="1">
                <a:latin typeface="Arial"/>
                <a:cs typeface="Arial"/>
              </a:rPr>
              <a:t>dit</a:t>
            </a:r>
            <a:r>
              <a:rPr lang="en-GB" sz="2000">
                <a:latin typeface="Arial"/>
                <a:cs typeface="Arial"/>
              </a:rPr>
              <a:t> «</a:t>
            </a:r>
            <a:r>
              <a:rPr lang="en-GB" sz="2000" err="1">
                <a:latin typeface="Arial"/>
                <a:cs typeface="Arial"/>
              </a:rPr>
              <a:t>nei</a:t>
            </a:r>
            <a:r>
              <a:rPr lang="en-GB" sz="2000">
                <a:latin typeface="Arial"/>
                <a:cs typeface="Arial"/>
              </a:rPr>
              <a:t>» à </a:t>
            </a:r>
            <a:r>
              <a:rPr lang="en-GB" sz="2000" err="1">
                <a:latin typeface="Arial"/>
                <a:cs typeface="Arial"/>
              </a:rPr>
              <a:t>l'Union</a:t>
            </a:r>
            <a:r>
              <a:rPr lang="en-GB" sz="2000">
                <a:latin typeface="Arial"/>
                <a:cs typeface="Arial"/>
              </a:rPr>
              <a:t> </a:t>
            </a:r>
            <a:r>
              <a:rPr lang="en-GB" sz="2000" err="1">
                <a:latin typeface="Arial"/>
                <a:cs typeface="Arial"/>
              </a:rPr>
              <a:t>européenne</a:t>
            </a:r>
            <a:r>
              <a:rPr lang="en-GB" sz="2000">
                <a:latin typeface="Arial"/>
                <a:cs typeface="Arial"/>
              </a:rPr>
              <a:t> ? - Le Parisien </a:t>
            </a:r>
            <a:endParaRPr lang="en-GB">
              <a:cs typeface="Arial"/>
            </a:endParaRPr>
          </a:p>
          <a:p>
            <a:r>
              <a:rPr lang="en-GB" altLang="nb-NO" sz="2000">
                <a:latin typeface="Arial"/>
                <a:cs typeface="Arial"/>
              </a:rPr>
              <a:t>Website of the EFTA (</a:t>
            </a:r>
            <a:r>
              <a:rPr lang="en-GB" sz="2000">
                <a:latin typeface="Arial"/>
                <a:cs typeface="Arial"/>
              </a:rPr>
              <a:t>https://www.efta.int/eea)</a:t>
            </a:r>
            <a:endParaRPr lang="en-GB" altLang="nb-NO" sz="2000" b="1">
              <a:cs typeface="Arial"/>
            </a:endParaRPr>
          </a:p>
          <a:p>
            <a:r>
              <a:rPr lang="en-GB" altLang="nb-NO" sz="2000">
                <a:latin typeface="Arial"/>
                <a:cs typeface="Arial"/>
              </a:rPr>
              <a:t>Image credit: (L to R) Open Europe (openeurope.org.uk)</a:t>
            </a:r>
          </a:p>
          <a:p>
            <a:r>
              <a:rPr lang="en-GB" altLang="nb-NO" sz="2000">
                <a:latin typeface="Arial"/>
                <a:cs typeface="Arial"/>
              </a:rPr>
              <a:t>                                   EFTA website (</a:t>
            </a:r>
            <a:r>
              <a:rPr lang="en-GB" sz="2000">
                <a:latin typeface="Arial"/>
                <a:cs typeface="Arial"/>
              </a:rPr>
              <a:t>https://www.efta.int/eea/eea-institutions)</a:t>
            </a:r>
            <a:endParaRPr lang="en-GB" altLang="nb-NO" sz="2000">
              <a:cs typeface="Arial"/>
            </a:endParaRPr>
          </a:p>
        </p:txBody>
      </p:sp>
      <p:pic>
        <p:nvPicPr>
          <p:cNvPr id="4" name="Grafik 4" descr="Ein Bild, das Screenshot enthält.&#10;&#10;Mit sehr hoher Zuverlässigkeit generierte Beschreibung">
            <a:extLst>
              <a:ext uri="{FF2B5EF4-FFF2-40B4-BE49-F238E27FC236}">
                <a16:creationId xmlns:a16="http://schemas.microsoft.com/office/drawing/2014/main" id="{FF58D21E-D139-466A-A28D-38EAF57EBB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34508" y="18647706"/>
            <a:ext cx="9397597" cy="7756676"/>
          </a:xfrm>
          <a:prstGeom prst="rect">
            <a:avLst/>
          </a:prstGeom>
        </p:spPr>
      </p:pic>
      <p:pic>
        <p:nvPicPr>
          <p:cNvPr id="2" name="Grafik 2">
            <a:extLst>
              <a:ext uri="{FF2B5EF4-FFF2-40B4-BE49-F238E27FC236}">
                <a16:creationId xmlns:a16="http://schemas.microsoft.com/office/drawing/2014/main" id="{3B2ACABA-2FB4-4754-A66E-78FA3AE391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66516" y="21630280"/>
            <a:ext cx="7190453" cy="476043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andard utforming">
  <a:themeElements>
    <a:clrScheme name="UiB-Farger-2015-matt">
      <a:dk1>
        <a:sysClr val="windowText" lastClr="000000"/>
      </a:dk1>
      <a:lt1>
        <a:srgbClr val="FFFFFF"/>
      </a:lt1>
      <a:dk2>
        <a:srgbClr val="847268"/>
      </a:dk2>
      <a:lt2>
        <a:srgbClr val="D0CAC2"/>
      </a:lt2>
      <a:accent1>
        <a:srgbClr val="DB3F3D"/>
      </a:accent1>
      <a:accent2>
        <a:srgbClr val="1A2640"/>
      </a:accent2>
      <a:accent3>
        <a:srgbClr val="CDAB3F"/>
      </a:accent3>
      <a:accent4>
        <a:srgbClr val="4EA0B7"/>
      </a:accent4>
      <a:accent5>
        <a:srgbClr val="789A5B"/>
      </a:accent5>
      <a:accent6>
        <a:srgbClr val="705686"/>
      </a:accent6>
      <a:hlink>
        <a:srgbClr val="009FEE"/>
      </a:hlink>
      <a:folHlink>
        <a:srgbClr val="522D89"/>
      </a:folHlink>
    </a:clrScheme>
    <a:fontScheme name="Standard utform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38100" cap="flat" cmpd="sng" algn="ctr">
              <a:solidFill>
                <a:srgbClr val="005473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83613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38100" cap="flat" cmpd="sng" algn="ctr">
              <a:solidFill>
                <a:srgbClr val="005473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83613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</Words>
  <Application>Microsoft Macintosh PowerPoint</Application>
  <PresentationFormat>Benutzerdefiniert</PresentationFormat>
  <Paragraphs>59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Arial</vt:lpstr>
      <vt:lpstr>Standard utforming</vt:lpstr>
      <vt:lpstr>PowerPoint-Präsentation</vt:lpstr>
    </vt:vector>
  </TitlesOfParts>
  <Company>IT-avd, UiB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Helge Grønhaug</dc:creator>
  <cp:lastModifiedBy>Timo Hott</cp:lastModifiedBy>
  <cp:revision>1</cp:revision>
  <cp:lastPrinted>2016-05-27T08:05:21Z</cp:lastPrinted>
  <dcterms:created xsi:type="dcterms:W3CDTF">2006-11-02T13:18:58Z</dcterms:created>
  <dcterms:modified xsi:type="dcterms:W3CDTF">2019-04-25T10:13:42Z</dcterms:modified>
</cp:coreProperties>
</file>